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js Kalter (student)" initials="TK(" lastIdx="1" clrIdx="0">
    <p:extLst>
      <p:ext uri="{19B8F6BF-5375-455C-9EA6-DF929625EA0E}">
        <p15:presenceInfo xmlns:p15="http://schemas.microsoft.com/office/powerpoint/2012/main" userId="S::s1145540@student.windesheim.nl::0e2a5078-95bd-4f2a-b2f0-411bcf1e7c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CED40-AA00-476C-9C2F-6D552E6EE49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726C281-6271-4D47-8BB8-A8E30B9B4454}">
      <dgm:prSet/>
      <dgm:spPr/>
      <dgm:t>
        <a:bodyPr/>
        <a:lstStyle/>
        <a:p>
          <a:pPr>
            <a:defRPr cap="all"/>
          </a:pPr>
          <a:r>
            <a:rPr lang="de-DE"/>
            <a:t>Rationele ethiek </a:t>
          </a:r>
          <a:endParaRPr lang="en-US"/>
        </a:p>
      </dgm:t>
    </dgm:pt>
    <dgm:pt modelId="{5C519E2D-68CC-454B-A43C-BF75750AA5DF}" type="parTrans" cxnId="{8C75F74A-6548-442E-A4B7-F08C1B2DB3B4}">
      <dgm:prSet/>
      <dgm:spPr/>
      <dgm:t>
        <a:bodyPr/>
        <a:lstStyle/>
        <a:p>
          <a:endParaRPr lang="en-US"/>
        </a:p>
      </dgm:t>
    </dgm:pt>
    <dgm:pt modelId="{CFEF0E98-89F2-4533-9C00-CB77A729BA4E}" type="sibTrans" cxnId="{8C75F74A-6548-442E-A4B7-F08C1B2DB3B4}">
      <dgm:prSet/>
      <dgm:spPr/>
      <dgm:t>
        <a:bodyPr/>
        <a:lstStyle/>
        <a:p>
          <a:endParaRPr lang="en-US"/>
        </a:p>
      </dgm:t>
    </dgm:pt>
    <dgm:pt modelId="{8BF48E32-7459-48F3-BF10-E5F81EEE8148}">
      <dgm:prSet/>
      <dgm:spPr/>
      <dgm:t>
        <a:bodyPr/>
        <a:lstStyle/>
        <a:p>
          <a:pPr>
            <a:defRPr cap="all"/>
          </a:pPr>
          <a:r>
            <a:rPr lang="de-DE"/>
            <a:t>Rechten en plichten van patiënten en zorgpersoneel</a:t>
          </a:r>
          <a:endParaRPr lang="en-US"/>
        </a:p>
      </dgm:t>
    </dgm:pt>
    <dgm:pt modelId="{C7C72D07-B162-4905-A0F8-EBA0AC2A9D3B}" type="parTrans" cxnId="{69353549-BFEF-4EE5-A65B-2D00062D39B8}">
      <dgm:prSet/>
      <dgm:spPr/>
      <dgm:t>
        <a:bodyPr/>
        <a:lstStyle/>
        <a:p>
          <a:endParaRPr lang="en-US"/>
        </a:p>
      </dgm:t>
    </dgm:pt>
    <dgm:pt modelId="{D5E312AB-93E4-4A38-A495-99B2EBCD38AC}" type="sibTrans" cxnId="{69353549-BFEF-4EE5-A65B-2D00062D39B8}">
      <dgm:prSet/>
      <dgm:spPr/>
      <dgm:t>
        <a:bodyPr/>
        <a:lstStyle/>
        <a:p>
          <a:endParaRPr lang="en-US"/>
        </a:p>
      </dgm:t>
    </dgm:pt>
    <dgm:pt modelId="{421949C1-1609-4C8E-A1EA-77F3E03F65E1}">
      <dgm:prSet/>
      <dgm:spPr/>
      <dgm:t>
        <a:bodyPr/>
        <a:lstStyle/>
        <a:p>
          <a:pPr>
            <a:defRPr cap="all"/>
          </a:pPr>
          <a:r>
            <a:rPr lang="de-DE"/>
            <a:t>Gericht op academisch gericht zorgpersoneel</a:t>
          </a:r>
          <a:endParaRPr lang="en-US"/>
        </a:p>
      </dgm:t>
    </dgm:pt>
    <dgm:pt modelId="{469789FD-5BE7-4E2D-817C-50CC8ABFF907}" type="parTrans" cxnId="{B9B05C39-0A19-40F3-B277-D3DF9988277A}">
      <dgm:prSet/>
      <dgm:spPr/>
      <dgm:t>
        <a:bodyPr/>
        <a:lstStyle/>
        <a:p>
          <a:endParaRPr lang="en-US"/>
        </a:p>
      </dgm:t>
    </dgm:pt>
    <dgm:pt modelId="{888F111E-F07C-402A-9FE4-6A4256CDF15C}" type="sibTrans" cxnId="{B9B05C39-0A19-40F3-B277-D3DF9988277A}">
      <dgm:prSet/>
      <dgm:spPr/>
      <dgm:t>
        <a:bodyPr/>
        <a:lstStyle/>
        <a:p>
          <a:endParaRPr lang="en-US"/>
        </a:p>
      </dgm:t>
    </dgm:pt>
    <dgm:pt modelId="{7E400F1C-5CF9-44C1-A185-9C0EC0D3042A}" type="pres">
      <dgm:prSet presAssocID="{44CCED40-AA00-476C-9C2F-6D552E6EE491}" presName="root" presStyleCnt="0">
        <dgm:presLayoutVars>
          <dgm:dir/>
          <dgm:resizeHandles val="exact"/>
        </dgm:presLayoutVars>
      </dgm:prSet>
      <dgm:spPr/>
    </dgm:pt>
    <dgm:pt modelId="{35085702-4E52-467E-A835-373E2A0DD26C}" type="pres">
      <dgm:prSet presAssocID="{7726C281-6271-4D47-8BB8-A8E30B9B4454}" presName="compNode" presStyleCnt="0"/>
      <dgm:spPr/>
    </dgm:pt>
    <dgm:pt modelId="{B4B6B6A9-C4AF-401E-B406-B65A1F2629C2}" type="pres">
      <dgm:prSet presAssocID="{7726C281-6271-4D47-8BB8-A8E30B9B445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09B51AD-E434-4FD4-8228-BACB639F51B6}" type="pres">
      <dgm:prSet presAssocID="{7726C281-6271-4D47-8BB8-A8E30B9B44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1E70F46-5705-4921-A56B-2B846DE89F25}" type="pres">
      <dgm:prSet presAssocID="{7726C281-6271-4D47-8BB8-A8E30B9B4454}" presName="spaceRect" presStyleCnt="0"/>
      <dgm:spPr/>
    </dgm:pt>
    <dgm:pt modelId="{3B80EF28-4893-475C-B564-4DB0934EA1F3}" type="pres">
      <dgm:prSet presAssocID="{7726C281-6271-4D47-8BB8-A8E30B9B4454}" presName="textRect" presStyleLbl="revTx" presStyleIdx="0" presStyleCnt="3">
        <dgm:presLayoutVars>
          <dgm:chMax val="1"/>
          <dgm:chPref val="1"/>
        </dgm:presLayoutVars>
      </dgm:prSet>
      <dgm:spPr/>
    </dgm:pt>
    <dgm:pt modelId="{1644C5E7-4E9D-4BD5-9CEF-2E63E54002CF}" type="pres">
      <dgm:prSet presAssocID="{CFEF0E98-89F2-4533-9C00-CB77A729BA4E}" presName="sibTrans" presStyleCnt="0"/>
      <dgm:spPr/>
    </dgm:pt>
    <dgm:pt modelId="{CB1C681F-BF9D-4B91-B1C6-30DC26B50546}" type="pres">
      <dgm:prSet presAssocID="{8BF48E32-7459-48F3-BF10-E5F81EEE8148}" presName="compNode" presStyleCnt="0"/>
      <dgm:spPr/>
    </dgm:pt>
    <dgm:pt modelId="{10109852-88F0-41B8-991D-6BB0BE513AD8}" type="pres">
      <dgm:prSet presAssocID="{8BF48E32-7459-48F3-BF10-E5F81EEE814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23B5B36-94CE-41E0-AA93-6BFC93FD415B}" type="pres">
      <dgm:prSet presAssocID="{8BF48E32-7459-48F3-BF10-E5F81EEE8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op"/>
        </a:ext>
      </dgm:extLst>
    </dgm:pt>
    <dgm:pt modelId="{DB2BB17F-BB1C-4EF6-897B-17CE4F9EB0FF}" type="pres">
      <dgm:prSet presAssocID="{8BF48E32-7459-48F3-BF10-E5F81EEE8148}" presName="spaceRect" presStyleCnt="0"/>
      <dgm:spPr/>
    </dgm:pt>
    <dgm:pt modelId="{051E678E-DA29-4B31-8621-ADBB7ADB7916}" type="pres">
      <dgm:prSet presAssocID="{8BF48E32-7459-48F3-BF10-E5F81EEE8148}" presName="textRect" presStyleLbl="revTx" presStyleIdx="1" presStyleCnt="3">
        <dgm:presLayoutVars>
          <dgm:chMax val="1"/>
          <dgm:chPref val="1"/>
        </dgm:presLayoutVars>
      </dgm:prSet>
      <dgm:spPr/>
    </dgm:pt>
    <dgm:pt modelId="{F86AEF9F-6223-46B2-B620-28E7D0FEEB8F}" type="pres">
      <dgm:prSet presAssocID="{D5E312AB-93E4-4A38-A495-99B2EBCD38AC}" presName="sibTrans" presStyleCnt="0"/>
      <dgm:spPr/>
    </dgm:pt>
    <dgm:pt modelId="{F54BDD98-5783-4659-B77F-E6324494882B}" type="pres">
      <dgm:prSet presAssocID="{421949C1-1609-4C8E-A1EA-77F3E03F65E1}" presName="compNode" presStyleCnt="0"/>
      <dgm:spPr/>
    </dgm:pt>
    <dgm:pt modelId="{4A56731C-DD37-40BE-A322-6DD7941DEDDC}" type="pres">
      <dgm:prSet presAssocID="{421949C1-1609-4C8E-A1EA-77F3E03F65E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C5EC011-007C-40B0-92C6-146CBEAE281E}" type="pres">
      <dgm:prSet presAssocID="{421949C1-1609-4C8E-A1EA-77F3E03F65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"/>
        </a:ext>
      </dgm:extLst>
    </dgm:pt>
    <dgm:pt modelId="{BBEB78A7-E28D-4B2F-BB1E-D58E5792EFAE}" type="pres">
      <dgm:prSet presAssocID="{421949C1-1609-4C8E-A1EA-77F3E03F65E1}" presName="spaceRect" presStyleCnt="0"/>
      <dgm:spPr/>
    </dgm:pt>
    <dgm:pt modelId="{9EFBFE42-4E81-4019-9FFE-E73731E5236B}" type="pres">
      <dgm:prSet presAssocID="{421949C1-1609-4C8E-A1EA-77F3E03F65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61F410-4363-4909-8C2A-1F71285F3CCB}" type="presOf" srcId="{7726C281-6271-4D47-8BB8-A8E30B9B4454}" destId="{3B80EF28-4893-475C-B564-4DB0934EA1F3}" srcOrd="0" destOrd="0" presId="urn:microsoft.com/office/officeart/2018/5/layout/IconLeafLabelList"/>
    <dgm:cxn modelId="{B9B05C39-0A19-40F3-B277-D3DF9988277A}" srcId="{44CCED40-AA00-476C-9C2F-6D552E6EE491}" destId="{421949C1-1609-4C8E-A1EA-77F3E03F65E1}" srcOrd="2" destOrd="0" parTransId="{469789FD-5BE7-4E2D-817C-50CC8ABFF907}" sibTransId="{888F111E-F07C-402A-9FE4-6A4256CDF15C}"/>
    <dgm:cxn modelId="{F083363B-5013-4FB5-9D0D-585B29FD34D4}" type="presOf" srcId="{44CCED40-AA00-476C-9C2F-6D552E6EE491}" destId="{7E400F1C-5CF9-44C1-A185-9C0EC0D3042A}" srcOrd="0" destOrd="0" presId="urn:microsoft.com/office/officeart/2018/5/layout/IconLeafLabelList"/>
    <dgm:cxn modelId="{69353549-BFEF-4EE5-A65B-2D00062D39B8}" srcId="{44CCED40-AA00-476C-9C2F-6D552E6EE491}" destId="{8BF48E32-7459-48F3-BF10-E5F81EEE8148}" srcOrd="1" destOrd="0" parTransId="{C7C72D07-B162-4905-A0F8-EBA0AC2A9D3B}" sibTransId="{D5E312AB-93E4-4A38-A495-99B2EBCD38AC}"/>
    <dgm:cxn modelId="{8C75F74A-6548-442E-A4B7-F08C1B2DB3B4}" srcId="{44CCED40-AA00-476C-9C2F-6D552E6EE491}" destId="{7726C281-6271-4D47-8BB8-A8E30B9B4454}" srcOrd="0" destOrd="0" parTransId="{5C519E2D-68CC-454B-A43C-BF75750AA5DF}" sibTransId="{CFEF0E98-89F2-4533-9C00-CB77A729BA4E}"/>
    <dgm:cxn modelId="{29051677-E15F-4CDE-8FDE-3ACDF076D650}" type="presOf" srcId="{421949C1-1609-4C8E-A1EA-77F3E03F65E1}" destId="{9EFBFE42-4E81-4019-9FFE-E73731E5236B}" srcOrd="0" destOrd="0" presId="urn:microsoft.com/office/officeart/2018/5/layout/IconLeafLabelList"/>
    <dgm:cxn modelId="{4F3D5AAB-7D59-4884-9EDE-CE08CF94EE51}" type="presOf" srcId="{8BF48E32-7459-48F3-BF10-E5F81EEE8148}" destId="{051E678E-DA29-4B31-8621-ADBB7ADB7916}" srcOrd="0" destOrd="0" presId="urn:microsoft.com/office/officeart/2018/5/layout/IconLeafLabelList"/>
    <dgm:cxn modelId="{1D817ED3-C3D5-46D3-990B-26CD5E15D452}" type="presParOf" srcId="{7E400F1C-5CF9-44C1-A185-9C0EC0D3042A}" destId="{35085702-4E52-467E-A835-373E2A0DD26C}" srcOrd="0" destOrd="0" presId="urn:microsoft.com/office/officeart/2018/5/layout/IconLeafLabelList"/>
    <dgm:cxn modelId="{28E556D5-BD98-4E31-93EE-506E931EBE1C}" type="presParOf" srcId="{35085702-4E52-467E-A835-373E2A0DD26C}" destId="{B4B6B6A9-C4AF-401E-B406-B65A1F2629C2}" srcOrd="0" destOrd="0" presId="urn:microsoft.com/office/officeart/2018/5/layout/IconLeafLabelList"/>
    <dgm:cxn modelId="{F0819A1A-3697-4069-B9A5-F458F23B3429}" type="presParOf" srcId="{35085702-4E52-467E-A835-373E2A0DD26C}" destId="{609B51AD-E434-4FD4-8228-BACB639F51B6}" srcOrd="1" destOrd="0" presId="urn:microsoft.com/office/officeart/2018/5/layout/IconLeafLabelList"/>
    <dgm:cxn modelId="{B878D214-8F21-40BD-8848-D09B26F08D4E}" type="presParOf" srcId="{35085702-4E52-467E-A835-373E2A0DD26C}" destId="{31E70F46-5705-4921-A56B-2B846DE89F25}" srcOrd="2" destOrd="0" presId="urn:microsoft.com/office/officeart/2018/5/layout/IconLeafLabelList"/>
    <dgm:cxn modelId="{C23CFE9C-4C20-4FA5-A364-21BCFF63AD11}" type="presParOf" srcId="{35085702-4E52-467E-A835-373E2A0DD26C}" destId="{3B80EF28-4893-475C-B564-4DB0934EA1F3}" srcOrd="3" destOrd="0" presId="urn:microsoft.com/office/officeart/2018/5/layout/IconLeafLabelList"/>
    <dgm:cxn modelId="{A00AD6C4-7E0E-4405-BC8A-03EE58B06925}" type="presParOf" srcId="{7E400F1C-5CF9-44C1-A185-9C0EC0D3042A}" destId="{1644C5E7-4E9D-4BD5-9CEF-2E63E54002CF}" srcOrd="1" destOrd="0" presId="urn:microsoft.com/office/officeart/2018/5/layout/IconLeafLabelList"/>
    <dgm:cxn modelId="{9D41ABFC-A22D-4415-B41D-F16851EEA1A0}" type="presParOf" srcId="{7E400F1C-5CF9-44C1-A185-9C0EC0D3042A}" destId="{CB1C681F-BF9D-4B91-B1C6-30DC26B50546}" srcOrd="2" destOrd="0" presId="urn:microsoft.com/office/officeart/2018/5/layout/IconLeafLabelList"/>
    <dgm:cxn modelId="{EAFC84A6-0C5A-45AD-8112-9C23FE39106C}" type="presParOf" srcId="{CB1C681F-BF9D-4B91-B1C6-30DC26B50546}" destId="{10109852-88F0-41B8-991D-6BB0BE513AD8}" srcOrd="0" destOrd="0" presId="urn:microsoft.com/office/officeart/2018/5/layout/IconLeafLabelList"/>
    <dgm:cxn modelId="{8D7CCE01-54B2-41E8-8E3D-1465701598E0}" type="presParOf" srcId="{CB1C681F-BF9D-4B91-B1C6-30DC26B50546}" destId="{B23B5B36-94CE-41E0-AA93-6BFC93FD415B}" srcOrd="1" destOrd="0" presId="urn:microsoft.com/office/officeart/2018/5/layout/IconLeafLabelList"/>
    <dgm:cxn modelId="{90C4CFB6-AA6D-48C5-A60D-25412567198A}" type="presParOf" srcId="{CB1C681F-BF9D-4B91-B1C6-30DC26B50546}" destId="{DB2BB17F-BB1C-4EF6-897B-17CE4F9EB0FF}" srcOrd="2" destOrd="0" presId="urn:microsoft.com/office/officeart/2018/5/layout/IconLeafLabelList"/>
    <dgm:cxn modelId="{17A0A594-ECEB-4F1E-BB09-E3460BA380A4}" type="presParOf" srcId="{CB1C681F-BF9D-4B91-B1C6-30DC26B50546}" destId="{051E678E-DA29-4B31-8621-ADBB7ADB7916}" srcOrd="3" destOrd="0" presId="urn:microsoft.com/office/officeart/2018/5/layout/IconLeafLabelList"/>
    <dgm:cxn modelId="{3C5FB3B7-E9AA-487B-AE58-C3C41E089F47}" type="presParOf" srcId="{7E400F1C-5CF9-44C1-A185-9C0EC0D3042A}" destId="{F86AEF9F-6223-46B2-B620-28E7D0FEEB8F}" srcOrd="3" destOrd="0" presId="urn:microsoft.com/office/officeart/2018/5/layout/IconLeafLabelList"/>
    <dgm:cxn modelId="{1DD2AD67-90E9-4830-BD04-D5293E6CE779}" type="presParOf" srcId="{7E400F1C-5CF9-44C1-A185-9C0EC0D3042A}" destId="{F54BDD98-5783-4659-B77F-E6324494882B}" srcOrd="4" destOrd="0" presId="urn:microsoft.com/office/officeart/2018/5/layout/IconLeafLabelList"/>
    <dgm:cxn modelId="{255CC3EA-CEE1-4AE6-B30F-27E1719B4C52}" type="presParOf" srcId="{F54BDD98-5783-4659-B77F-E6324494882B}" destId="{4A56731C-DD37-40BE-A322-6DD7941DEDDC}" srcOrd="0" destOrd="0" presId="urn:microsoft.com/office/officeart/2018/5/layout/IconLeafLabelList"/>
    <dgm:cxn modelId="{1DB22602-62CB-4242-97BE-54A7B1D3ABBA}" type="presParOf" srcId="{F54BDD98-5783-4659-B77F-E6324494882B}" destId="{7C5EC011-007C-40B0-92C6-146CBEAE281E}" srcOrd="1" destOrd="0" presId="urn:microsoft.com/office/officeart/2018/5/layout/IconLeafLabelList"/>
    <dgm:cxn modelId="{BA51A002-438D-4D56-90E7-586E4EE8847B}" type="presParOf" srcId="{F54BDD98-5783-4659-B77F-E6324494882B}" destId="{BBEB78A7-E28D-4B2F-BB1E-D58E5792EFAE}" srcOrd="2" destOrd="0" presId="urn:microsoft.com/office/officeart/2018/5/layout/IconLeafLabelList"/>
    <dgm:cxn modelId="{29395648-7BBF-42E8-97D9-43F9A8C34DB4}" type="presParOf" srcId="{F54BDD98-5783-4659-B77F-E6324494882B}" destId="{9EFBFE42-4E81-4019-9FFE-E73731E5236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B6A9-C4AF-401E-B406-B65A1F2629C2}">
      <dsp:nvSpPr>
        <dsp:cNvPr id="0" name=""/>
        <dsp:cNvSpPr/>
      </dsp:nvSpPr>
      <dsp:spPr>
        <a:xfrm>
          <a:off x="566568" y="99776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B51AD-E434-4FD4-8228-BACB639F51B6}">
      <dsp:nvSpPr>
        <dsp:cNvPr id="0" name=""/>
        <dsp:cNvSpPr/>
      </dsp:nvSpPr>
      <dsp:spPr>
        <a:xfrm>
          <a:off x="924881" y="45808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0EF28-4893-475C-B564-4DB0934EA1F3}">
      <dsp:nvSpPr>
        <dsp:cNvPr id="0" name=""/>
        <dsp:cNvSpPr/>
      </dsp:nvSpPr>
      <dsp:spPr>
        <a:xfrm>
          <a:off x="29100" y="230477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Rationele ethiek </a:t>
          </a:r>
          <a:endParaRPr lang="en-US" sz="1700" kern="1200"/>
        </a:p>
      </dsp:txBody>
      <dsp:txXfrm>
        <a:off x="29100" y="2304777"/>
        <a:ext cx="2756250" cy="720000"/>
      </dsp:txXfrm>
    </dsp:sp>
    <dsp:sp modelId="{10109852-88F0-41B8-991D-6BB0BE513AD8}">
      <dsp:nvSpPr>
        <dsp:cNvPr id="0" name=""/>
        <dsp:cNvSpPr/>
      </dsp:nvSpPr>
      <dsp:spPr>
        <a:xfrm>
          <a:off x="3805162" y="99776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B5B36-94CE-41E0-AA93-6BFC93FD415B}">
      <dsp:nvSpPr>
        <dsp:cNvPr id="0" name=""/>
        <dsp:cNvSpPr/>
      </dsp:nvSpPr>
      <dsp:spPr>
        <a:xfrm>
          <a:off x="4163475" y="45808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E678E-DA29-4B31-8621-ADBB7ADB7916}">
      <dsp:nvSpPr>
        <dsp:cNvPr id="0" name=""/>
        <dsp:cNvSpPr/>
      </dsp:nvSpPr>
      <dsp:spPr>
        <a:xfrm>
          <a:off x="3267694" y="230477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Rechten en plichten van patiënten en zorgpersoneel</a:t>
          </a:r>
          <a:endParaRPr lang="en-US" sz="1700" kern="1200"/>
        </a:p>
      </dsp:txBody>
      <dsp:txXfrm>
        <a:off x="3267694" y="2304777"/>
        <a:ext cx="2756250" cy="720000"/>
      </dsp:txXfrm>
    </dsp:sp>
    <dsp:sp modelId="{4A56731C-DD37-40BE-A322-6DD7941DEDDC}">
      <dsp:nvSpPr>
        <dsp:cNvPr id="0" name=""/>
        <dsp:cNvSpPr/>
      </dsp:nvSpPr>
      <dsp:spPr>
        <a:xfrm>
          <a:off x="7043756" y="99776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EC011-007C-40B0-92C6-146CBEAE281E}">
      <dsp:nvSpPr>
        <dsp:cNvPr id="0" name=""/>
        <dsp:cNvSpPr/>
      </dsp:nvSpPr>
      <dsp:spPr>
        <a:xfrm>
          <a:off x="7402069" y="458089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BFE42-4E81-4019-9FFE-E73731E5236B}">
      <dsp:nvSpPr>
        <dsp:cNvPr id="0" name=""/>
        <dsp:cNvSpPr/>
      </dsp:nvSpPr>
      <dsp:spPr>
        <a:xfrm>
          <a:off x="6506287" y="230477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Gericht op academisch gericht zorgpersoneel</a:t>
          </a:r>
          <a:endParaRPr lang="en-US" sz="1700" kern="1200"/>
        </a:p>
      </dsp:txBody>
      <dsp:txXfrm>
        <a:off x="6506287" y="2304777"/>
        <a:ext cx="275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68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8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4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29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6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7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1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9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51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82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A718-B0E9-4C3F-80DD-4B2B2EF215C2}" type="datetimeFigureOut">
              <a:rPr lang="de-DE" smtClean="0"/>
              <a:t>28.06.21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6BE68D-0A91-4FE9-8FDF-38A45C0B922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2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4DC17-2ADA-4F55-AFF4-B1A9E9073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principe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endParaRPr lang="de-D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CA1DCF-CF61-43A2-BD1B-129F54DF0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Lieke Bokma</a:t>
            </a:r>
          </a:p>
          <a:p>
            <a:endParaRPr lang="de-DE" dirty="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1C786F85-69B2-40DD-AF5D-B598787D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34" y="4433888"/>
            <a:ext cx="4514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23:42" descr="Audio Recording 28 jun. 2021 19:23:42">
            <a:hlinkClick r:id="" action="ppaction://media"/>
            <a:extLst>
              <a:ext uri="{FF2B5EF4-FFF2-40B4-BE49-F238E27FC236}">
                <a16:creationId xmlns:a16="http://schemas.microsoft.com/office/drawing/2014/main" id="{62A48E0D-4081-4747-BB63-F850F0828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3366" y="8022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FB1A6-CD32-401E-A987-09412B75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C59F0-8B16-4162-B8E1-AC2960A5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err="1"/>
              <a:t>Aan</a:t>
            </a:r>
            <a:r>
              <a:rPr lang="de-DE" dirty="0"/>
              <a:t> </a:t>
            </a:r>
            <a:r>
              <a:rPr lang="de-DE" dirty="0" err="1"/>
              <a:t>het</a:t>
            </a:r>
            <a:r>
              <a:rPr lang="de-DE" dirty="0"/>
              <a:t> </a:t>
            </a:r>
            <a:r>
              <a:rPr lang="de-DE" dirty="0" err="1"/>
              <a:t>einde</a:t>
            </a:r>
            <a:r>
              <a:rPr lang="de-DE" dirty="0"/>
              <a:t> van de les…</a:t>
            </a:r>
          </a:p>
          <a:p>
            <a:pPr>
              <a:buFontTx/>
              <a:buChar char="-"/>
            </a:pPr>
            <a:r>
              <a:rPr lang="de-DE" dirty="0" err="1"/>
              <a:t>kun</a:t>
            </a:r>
            <a:r>
              <a:rPr lang="de-DE" dirty="0"/>
              <a:t> je </a:t>
            </a:r>
            <a:r>
              <a:rPr lang="de-DE" dirty="0" err="1"/>
              <a:t>uitleggen</a:t>
            </a:r>
            <a:r>
              <a:rPr lang="de-DE" dirty="0"/>
              <a:t> </a:t>
            </a:r>
            <a:r>
              <a:rPr lang="de-DE" dirty="0" err="1"/>
              <a:t>wat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 </a:t>
            </a:r>
            <a:r>
              <a:rPr lang="de-DE" dirty="0" err="1"/>
              <a:t>inhoud</a:t>
            </a:r>
            <a:r>
              <a:rPr lang="de-DE" dirty="0"/>
              <a:t>;</a:t>
            </a:r>
          </a:p>
          <a:p>
            <a:pPr>
              <a:buFontTx/>
              <a:buChar char="-"/>
            </a:pPr>
            <a:r>
              <a:rPr lang="de-DE" dirty="0" err="1"/>
              <a:t>kun</a:t>
            </a:r>
            <a:r>
              <a:rPr lang="de-DE" dirty="0"/>
              <a:t> je de vier </a:t>
            </a:r>
            <a:r>
              <a:rPr lang="de-DE" dirty="0" err="1"/>
              <a:t>principes</a:t>
            </a:r>
            <a:r>
              <a:rPr lang="de-DE" dirty="0"/>
              <a:t> </a:t>
            </a:r>
            <a:r>
              <a:rPr lang="de-DE" dirty="0" err="1"/>
              <a:t>beschrijven</a:t>
            </a:r>
            <a:r>
              <a:rPr lang="de-DE" dirty="0"/>
              <a:t>;</a:t>
            </a:r>
          </a:p>
          <a:p>
            <a:pPr>
              <a:buFontTx/>
              <a:buChar char="-"/>
            </a:pPr>
            <a:r>
              <a:rPr lang="de-DE" dirty="0"/>
              <a:t>de </a:t>
            </a:r>
            <a:r>
              <a:rPr lang="de-DE" dirty="0" err="1"/>
              <a:t>stappen</a:t>
            </a:r>
            <a:r>
              <a:rPr lang="de-DE" dirty="0"/>
              <a:t> </a:t>
            </a:r>
            <a:r>
              <a:rPr lang="de-DE" dirty="0" err="1"/>
              <a:t>benoemen</a:t>
            </a:r>
            <a:r>
              <a:rPr lang="de-DE" dirty="0"/>
              <a:t> van </a:t>
            </a:r>
            <a:r>
              <a:rPr lang="de-DE" dirty="0" err="1"/>
              <a:t>het</a:t>
            </a:r>
            <a:r>
              <a:rPr lang="de-DE" dirty="0"/>
              <a:t> Utrechts </a:t>
            </a:r>
            <a:r>
              <a:rPr lang="de-DE" dirty="0" err="1"/>
              <a:t>stappenplan</a:t>
            </a:r>
            <a:r>
              <a:rPr lang="de-DE" dirty="0"/>
              <a:t> en </a:t>
            </a:r>
            <a:r>
              <a:rPr lang="de-DE" dirty="0" err="1"/>
              <a:t>deze</a:t>
            </a:r>
            <a:r>
              <a:rPr lang="de-DE" dirty="0"/>
              <a:t> </a:t>
            </a:r>
            <a:r>
              <a:rPr lang="de-DE" dirty="0" err="1"/>
              <a:t>toelichten</a:t>
            </a:r>
            <a:r>
              <a:rPr lang="de-DE" dirty="0"/>
              <a:t>;</a:t>
            </a:r>
          </a:p>
          <a:p>
            <a:pPr>
              <a:buFontTx/>
              <a:buChar char="-"/>
            </a:pPr>
            <a:r>
              <a:rPr lang="de-DE" dirty="0"/>
              <a:t>de </a:t>
            </a:r>
            <a:r>
              <a:rPr lang="de-DE" dirty="0" err="1"/>
              <a:t>relatie</a:t>
            </a:r>
            <a:r>
              <a:rPr lang="de-DE" dirty="0"/>
              <a:t> </a:t>
            </a:r>
            <a:r>
              <a:rPr lang="de-DE" dirty="0" err="1"/>
              <a:t>beschrijven</a:t>
            </a:r>
            <a:r>
              <a:rPr lang="de-DE" dirty="0"/>
              <a:t> </a:t>
            </a:r>
            <a:r>
              <a:rPr lang="de-DE" dirty="0" err="1"/>
              <a:t>tussen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principe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 en </a:t>
            </a:r>
            <a:r>
              <a:rPr lang="de-DE" dirty="0" err="1"/>
              <a:t>beroepsethiek</a:t>
            </a:r>
            <a:r>
              <a:rPr lang="de-DE" dirty="0"/>
              <a:t>.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Welk </a:t>
            </a:r>
            <a:r>
              <a:rPr lang="de-DE" dirty="0" err="1"/>
              <a:t>onderdeel</a:t>
            </a:r>
            <a:r>
              <a:rPr lang="de-DE" dirty="0"/>
              <a:t> van de les </a:t>
            </a:r>
            <a:r>
              <a:rPr lang="de-DE" dirty="0" err="1"/>
              <a:t>vind</a:t>
            </a:r>
            <a:r>
              <a:rPr lang="de-DE" dirty="0"/>
              <a:t> je </a:t>
            </a:r>
            <a:r>
              <a:rPr lang="de-DE" dirty="0" err="1"/>
              <a:t>nog</a:t>
            </a:r>
            <a:r>
              <a:rPr lang="de-DE" dirty="0"/>
              <a:t> </a:t>
            </a:r>
            <a:r>
              <a:rPr lang="de-DE" dirty="0" err="1"/>
              <a:t>moeilijk</a:t>
            </a:r>
            <a:r>
              <a:rPr lang="de-DE" dirty="0"/>
              <a:t>? </a:t>
            </a:r>
          </a:p>
          <a:p>
            <a:pPr>
              <a:buFontTx/>
              <a:buChar char="-"/>
            </a:pPr>
            <a:r>
              <a:rPr lang="de-DE" dirty="0"/>
              <a:t>En welk </a:t>
            </a:r>
            <a:r>
              <a:rPr lang="de-DE" dirty="0" err="1"/>
              <a:t>onderdeel</a:t>
            </a:r>
            <a:r>
              <a:rPr lang="de-DE" dirty="0"/>
              <a:t> </a:t>
            </a:r>
            <a:r>
              <a:rPr lang="de-DE" dirty="0" err="1"/>
              <a:t>gaat</a:t>
            </a:r>
            <a:r>
              <a:rPr lang="de-DE" dirty="0"/>
              <a:t> je </a:t>
            </a:r>
            <a:r>
              <a:rPr lang="de-DE" dirty="0" err="1"/>
              <a:t>goed</a:t>
            </a:r>
            <a:r>
              <a:rPr lang="de-DE" dirty="0"/>
              <a:t> </a:t>
            </a:r>
            <a:r>
              <a:rPr lang="de-DE" dirty="0" err="1"/>
              <a:t>af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24EDB339-F919-4E49-8708-9B2E5A0D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4542154"/>
            <a:ext cx="1319213" cy="16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54:29" descr="Audio Recording 28 jun. 2021 19:54:29">
            <a:hlinkClick r:id="" action="ppaction://media"/>
            <a:extLst>
              <a:ext uri="{FF2B5EF4-FFF2-40B4-BE49-F238E27FC236}">
                <a16:creationId xmlns:a16="http://schemas.microsoft.com/office/drawing/2014/main" id="{E9652AAB-9330-ED48-AA28-5D9944440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539" y="398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8D7DB-9475-4E5D-9773-513BC458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de-DE" dirty="0" err="1"/>
              <a:t>Leerdoelen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FC6646-7BF2-487E-B625-C9F22840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6155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dirty="0" err="1"/>
              <a:t>Aan</a:t>
            </a:r>
            <a:r>
              <a:rPr lang="de-DE" dirty="0"/>
              <a:t> </a:t>
            </a:r>
            <a:r>
              <a:rPr lang="de-DE" dirty="0" err="1"/>
              <a:t>het</a:t>
            </a:r>
            <a:r>
              <a:rPr lang="de-DE" dirty="0"/>
              <a:t> </a:t>
            </a:r>
            <a:r>
              <a:rPr lang="de-DE" dirty="0" err="1"/>
              <a:t>einde</a:t>
            </a:r>
            <a:r>
              <a:rPr lang="de-DE" dirty="0"/>
              <a:t> van de les…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de-DE" dirty="0" err="1"/>
              <a:t>kun</a:t>
            </a:r>
            <a:r>
              <a:rPr lang="de-DE" dirty="0"/>
              <a:t> je </a:t>
            </a:r>
            <a:r>
              <a:rPr lang="de-DE" dirty="0" err="1"/>
              <a:t>uitleggen</a:t>
            </a:r>
            <a:r>
              <a:rPr lang="de-DE" dirty="0"/>
              <a:t> </a:t>
            </a:r>
            <a:r>
              <a:rPr lang="de-DE" dirty="0" err="1"/>
              <a:t>wat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 </a:t>
            </a:r>
            <a:r>
              <a:rPr lang="de-DE" dirty="0" err="1"/>
              <a:t>inhoud</a:t>
            </a:r>
            <a:r>
              <a:rPr lang="de-DE" dirty="0"/>
              <a:t>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de-DE" dirty="0" err="1"/>
              <a:t>kun</a:t>
            </a:r>
            <a:r>
              <a:rPr lang="de-DE" dirty="0"/>
              <a:t> je de vier </a:t>
            </a:r>
            <a:r>
              <a:rPr lang="de-DE" dirty="0" err="1"/>
              <a:t>principes</a:t>
            </a:r>
            <a:r>
              <a:rPr lang="de-DE" dirty="0"/>
              <a:t> </a:t>
            </a:r>
            <a:r>
              <a:rPr lang="de-DE" dirty="0" err="1"/>
              <a:t>beschrijven</a:t>
            </a:r>
            <a:r>
              <a:rPr lang="de-DE" dirty="0"/>
              <a:t>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de-DE" dirty="0"/>
              <a:t>de </a:t>
            </a:r>
            <a:r>
              <a:rPr lang="de-DE" dirty="0" err="1"/>
              <a:t>stappen</a:t>
            </a:r>
            <a:r>
              <a:rPr lang="de-DE" dirty="0"/>
              <a:t> </a:t>
            </a:r>
            <a:r>
              <a:rPr lang="de-DE" dirty="0" err="1"/>
              <a:t>benoemen</a:t>
            </a:r>
            <a:r>
              <a:rPr lang="de-DE" dirty="0"/>
              <a:t> van </a:t>
            </a:r>
            <a:r>
              <a:rPr lang="de-DE" dirty="0" err="1"/>
              <a:t>het</a:t>
            </a:r>
            <a:r>
              <a:rPr lang="de-DE" dirty="0"/>
              <a:t> Utrechts </a:t>
            </a:r>
            <a:r>
              <a:rPr lang="de-DE" dirty="0" err="1"/>
              <a:t>stappenplan</a:t>
            </a:r>
            <a:r>
              <a:rPr lang="de-DE" dirty="0"/>
              <a:t> en </a:t>
            </a:r>
            <a:r>
              <a:rPr lang="de-DE" dirty="0" err="1"/>
              <a:t>deze</a:t>
            </a:r>
            <a:r>
              <a:rPr lang="de-DE" dirty="0"/>
              <a:t> </a:t>
            </a:r>
            <a:r>
              <a:rPr lang="de-DE" dirty="0" err="1"/>
              <a:t>toelichten</a:t>
            </a:r>
            <a:r>
              <a:rPr lang="de-DE" dirty="0"/>
              <a:t>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de-DE" dirty="0"/>
              <a:t>de </a:t>
            </a:r>
            <a:r>
              <a:rPr lang="de-DE" dirty="0" err="1"/>
              <a:t>relatie</a:t>
            </a:r>
            <a:r>
              <a:rPr lang="de-DE" dirty="0"/>
              <a:t> </a:t>
            </a:r>
            <a:r>
              <a:rPr lang="de-DE" dirty="0" err="1"/>
              <a:t>beschrijven</a:t>
            </a:r>
            <a:r>
              <a:rPr lang="de-DE" dirty="0"/>
              <a:t> </a:t>
            </a:r>
            <a:r>
              <a:rPr lang="de-DE" dirty="0" err="1"/>
              <a:t>tussen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principe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 en </a:t>
            </a:r>
            <a:r>
              <a:rPr lang="de-DE" dirty="0" err="1"/>
              <a:t>beroepsethiek</a:t>
            </a:r>
            <a:r>
              <a:rPr lang="de-DE" dirty="0"/>
              <a:t>.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B91C0D23-0237-423C-AEF3-5BFBBC1B9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8999" r="17286" b="9050"/>
          <a:stretch/>
        </p:blipFill>
        <p:spPr bwMode="auto">
          <a:xfrm>
            <a:off x="8116373" y="1994766"/>
            <a:ext cx="2799103" cy="21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24:40" descr="Audio Recording 28 jun. 2021 19:24:40">
            <a:hlinkClick r:id="" action="ppaction://media"/>
            <a:extLst>
              <a:ext uri="{FF2B5EF4-FFF2-40B4-BE49-F238E27FC236}">
                <a16:creationId xmlns:a16="http://schemas.microsoft.com/office/drawing/2014/main" id="{96BA8A2F-6A3A-9349-9137-CBCEC0CB8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591" y="7093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43493-7E20-48D0-9F1D-F48E3B9D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de-DE" dirty="0"/>
              <a:t>Wat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/ </a:t>
            </a:r>
            <a:r>
              <a:rPr lang="de-DE" dirty="0" err="1"/>
              <a:t>principe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98DB40B-1B89-4363-B5E2-794B07565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70341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28 jun. 2021 19:32:17" descr="Audio Recording 28 jun. 2021 19:32:17">
            <a:hlinkClick r:id="" action="ppaction://media"/>
            <a:extLst>
              <a:ext uri="{FF2B5EF4-FFF2-40B4-BE49-F238E27FC236}">
                <a16:creationId xmlns:a16="http://schemas.microsoft.com/office/drawing/2014/main" id="{927C240B-17C9-3749-8A01-908CB93D6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0486" y="6112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6364-05AF-49AB-9136-035C7355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de-DE" dirty="0" err="1"/>
              <a:t>Principe</a:t>
            </a:r>
            <a:r>
              <a:rPr lang="de-DE" dirty="0"/>
              <a:t> 1.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E35455-21D7-4747-9F79-509D9FEE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de-DE" u="sng" dirty="0"/>
              <a:t>Autonomie</a:t>
            </a:r>
          </a:p>
          <a:p>
            <a:r>
              <a:rPr lang="de-DE" dirty="0" err="1"/>
              <a:t>Een</a:t>
            </a:r>
            <a:r>
              <a:rPr lang="de-DE" dirty="0"/>
              <a:t> </a:t>
            </a:r>
            <a:r>
              <a:rPr lang="de-DE" dirty="0" err="1"/>
              <a:t>patiënt</a:t>
            </a:r>
            <a:r>
              <a:rPr lang="de-DE" dirty="0"/>
              <a:t> mag </a:t>
            </a:r>
            <a:r>
              <a:rPr lang="de-DE" dirty="0" err="1"/>
              <a:t>een</a:t>
            </a:r>
            <a:r>
              <a:rPr lang="de-DE" dirty="0"/>
              <a:t> </a:t>
            </a:r>
            <a:r>
              <a:rPr lang="de-DE" dirty="0" err="1"/>
              <a:t>behandeling</a:t>
            </a:r>
            <a:r>
              <a:rPr lang="de-DE" dirty="0"/>
              <a:t> </a:t>
            </a:r>
            <a:r>
              <a:rPr lang="de-DE" dirty="0" err="1"/>
              <a:t>weigeren</a:t>
            </a:r>
            <a:r>
              <a:rPr lang="de-DE" dirty="0"/>
              <a:t>. </a:t>
            </a:r>
          </a:p>
          <a:p>
            <a:r>
              <a:rPr lang="de-DE" dirty="0" err="1"/>
              <a:t>Een</a:t>
            </a:r>
            <a:r>
              <a:rPr lang="de-DE" dirty="0"/>
              <a:t> </a:t>
            </a:r>
            <a:r>
              <a:rPr lang="de-DE" dirty="0" err="1"/>
              <a:t>patiënt</a:t>
            </a:r>
            <a:r>
              <a:rPr lang="de-DE" dirty="0"/>
              <a:t> mag </a:t>
            </a:r>
            <a:r>
              <a:rPr lang="de-DE" dirty="0" err="1"/>
              <a:t>een</a:t>
            </a:r>
            <a:r>
              <a:rPr lang="de-DE" dirty="0"/>
              <a:t> </a:t>
            </a:r>
            <a:r>
              <a:rPr lang="de-DE" dirty="0" err="1"/>
              <a:t>behandeling</a:t>
            </a:r>
            <a:r>
              <a:rPr lang="de-DE" dirty="0"/>
              <a:t> </a:t>
            </a:r>
            <a:r>
              <a:rPr lang="de-DE" dirty="0" err="1"/>
              <a:t>niet</a:t>
            </a:r>
            <a:r>
              <a:rPr lang="de-DE" dirty="0"/>
              <a:t> eisen. </a:t>
            </a:r>
          </a:p>
          <a:p>
            <a:r>
              <a:rPr lang="de-DE" dirty="0" err="1"/>
              <a:t>Informed</a:t>
            </a:r>
            <a:r>
              <a:rPr lang="de-DE" dirty="0"/>
              <a:t> </a:t>
            </a:r>
            <a:r>
              <a:rPr lang="de-DE" dirty="0" err="1"/>
              <a:t>consent</a:t>
            </a:r>
            <a:endParaRPr lang="de-DE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EC4AFE2-332A-4343-BF03-28239451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577816"/>
            <a:ext cx="2799103" cy="29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36:48" descr="Audio Recording 28 jun. 2021 19:36:48">
            <a:hlinkClick r:id="" action="ppaction://media"/>
            <a:extLst>
              <a:ext uri="{FF2B5EF4-FFF2-40B4-BE49-F238E27FC236}">
                <a16:creationId xmlns:a16="http://schemas.microsoft.com/office/drawing/2014/main" id="{401EDB2E-DC94-8743-9907-EF3FFA0E8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917" y="581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1C7D-E95D-40C6-84CE-301B50C7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de-DE" dirty="0" err="1"/>
              <a:t>Principe</a:t>
            </a:r>
            <a:r>
              <a:rPr lang="de-DE" dirty="0"/>
              <a:t> 2.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DE68F6-2B29-4CC0-B1A9-8688EA27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de-DE" u="sng" dirty="0"/>
              <a:t>Primum non </a:t>
            </a:r>
            <a:r>
              <a:rPr lang="de-DE" u="sng" dirty="0" err="1"/>
              <a:t>nocere</a:t>
            </a:r>
            <a:r>
              <a:rPr lang="de-DE" u="sng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geen</a:t>
            </a:r>
            <a:r>
              <a:rPr lang="de-DE" dirty="0">
                <a:sym typeface="Wingdings" panose="05000000000000000000" pitchFamily="2" charset="2"/>
              </a:rPr>
              <a:t> schade </a:t>
            </a:r>
            <a:r>
              <a:rPr lang="de-DE" dirty="0" err="1">
                <a:sym typeface="Wingdings" panose="05000000000000000000" pitchFamily="2" charset="2"/>
              </a:rPr>
              <a:t>toebrengen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Voorbeeld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een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patiënt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kanker</a:t>
            </a:r>
            <a:r>
              <a:rPr lang="de-DE" dirty="0">
                <a:sym typeface="Wingdings" panose="05000000000000000000" pitchFamily="2" charset="2"/>
              </a:rPr>
              <a:t> die </a:t>
            </a:r>
            <a:r>
              <a:rPr lang="de-DE" dirty="0" err="1">
                <a:sym typeface="Wingdings" panose="05000000000000000000" pitchFamily="2" charset="2"/>
              </a:rPr>
              <a:t>uitbehandeld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r>
              <a:rPr lang="de-DE" dirty="0">
                <a:sym typeface="Wingdings" panose="05000000000000000000" pitchFamily="2" charset="2"/>
              </a:rPr>
              <a:t>Chemo-</a:t>
            </a:r>
            <a:r>
              <a:rPr lang="de-DE" dirty="0" err="1">
                <a:sym typeface="Wingdings" panose="05000000000000000000" pitchFamily="2" charset="2"/>
              </a:rPr>
              <a:t>behandeling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k voelde mij verraden en verkracht” - Argos - Human - VPRO">
            <a:extLst>
              <a:ext uri="{FF2B5EF4-FFF2-40B4-BE49-F238E27FC236}">
                <a16:creationId xmlns:a16="http://schemas.microsoft.com/office/drawing/2014/main" id="{3768D410-A6DF-BC49-B2C0-22FFC1E9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2262183"/>
            <a:ext cx="2799103" cy="15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38:50" descr="Audio Recording 28 jun. 2021 19:38:50">
            <a:hlinkClick r:id="" action="ppaction://media"/>
            <a:extLst>
              <a:ext uri="{FF2B5EF4-FFF2-40B4-BE49-F238E27FC236}">
                <a16:creationId xmlns:a16="http://schemas.microsoft.com/office/drawing/2014/main" id="{D39E90DD-6F5E-AB42-97F9-5ADB13F0F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727" y="578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ADE45-C71F-4CE8-95A9-F21118A9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de-DE" dirty="0" err="1"/>
              <a:t>Principe</a:t>
            </a:r>
            <a:r>
              <a:rPr lang="de-DE" dirty="0"/>
              <a:t> 3.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FCF2A-084C-4575-89F4-213DD6E6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de-DE" u="sng" dirty="0" err="1"/>
              <a:t>Goed</a:t>
            </a:r>
            <a:r>
              <a:rPr lang="de-DE" u="sng" dirty="0"/>
              <a:t> </a:t>
            </a:r>
            <a:r>
              <a:rPr lang="de-DE" u="sng" dirty="0" err="1"/>
              <a:t>handelen</a:t>
            </a:r>
            <a:r>
              <a:rPr lang="de-DE" u="sng" dirty="0"/>
              <a:t> </a:t>
            </a:r>
            <a:r>
              <a:rPr lang="de-DE" u="sng" dirty="0">
                <a:sym typeface="Wingdings" panose="05000000000000000000" pitchFamily="2" charset="2"/>
              </a:rPr>
              <a:t> </a:t>
            </a:r>
            <a:r>
              <a:rPr lang="de-DE" u="sng" dirty="0" err="1">
                <a:sym typeface="Wingdings" panose="05000000000000000000" pitchFamily="2" charset="2"/>
              </a:rPr>
              <a:t>deugdelijk</a:t>
            </a:r>
            <a:endParaRPr lang="de-DE" u="sng" dirty="0"/>
          </a:p>
          <a:p>
            <a:r>
              <a:rPr lang="de-DE" dirty="0" err="1"/>
              <a:t>Huisarts</a:t>
            </a:r>
            <a:r>
              <a:rPr lang="de-DE" dirty="0"/>
              <a:t>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bezoek</a:t>
            </a:r>
            <a:r>
              <a:rPr lang="de-DE" dirty="0"/>
              <a:t> </a:t>
            </a:r>
            <a:r>
              <a:rPr lang="de-DE" dirty="0" err="1"/>
              <a:t>bij</a:t>
            </a:r>
            <a:r>
              <a:rPr lang="de-DE" dirty="0"/>
              <a:t> </a:t>
            </a:r>
            <a:r>
              <a:rPr lang="de-DE" dirty="0" err="1"/>
              <a:t>een</a:t>
            </a:r>
            <a:r>
              <a:rPr lang="de-DE" dirty="0"/>
              <a:t> </a:t>
            </a:r>
            <a:r>
              <a:rPr lang="de-DE" dirty="0" err="1"/>
              <a:t>vrouw</a:t>
            </a:r>
            <a:r>
              <a:rPr lang="de-DE" dirty="0"/>
              <a:t> </a:t>
            </a:r>
            <a:r>
              <a:rPr lang="de-DE" dirty="0" err="1"/>
              <a:t>waarvan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haar man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overleden</a:t>
            </a:r>
            <a:r>
              <a:rPr lang="de-DE" dirty="0"/>
              <a:t>. </a:t>
            </a:r>
          </a:p>
          <a:p>
            <a:r>
              <a:rPr lang="de-DE" dirty="0" err="1"/>
              <a:t>Goed</a:t>
            </a:r>
            <a:r>
              <a:rPr lang="de-DE" dirty="0"/>
              <a:t> </a:t>
            </a:r>
            <a:r>
              <a:rPr lang="de-DE" dirty="0" err="1"/>
              <a:t>luisteren</a:t>
            </a:r>
            <a:r>
              <a:rPr lang="de-DE" dirty="0"/>
              <a:t> </a:t>
            </a:r>
            <a:r>
              <a:rPr lang="de-DE" dirty="0" err="1"/>
              <a:t>naar</a:t>
            </a:r>
            <a:r>
              <a:rPr lang="de-DE" dirty="0"/>
              <a:t> de </a:t>
            </a:r>
            <a:r>
              <a:rPr lang="de-DE" dirty="0" err="1"/>
              <a:t>patiënt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belangrijk</a:t>
            </a:r>
            <a:r>
              <a:rPr lang="de-DE" dirty="0"/>
              <a:t>.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tere communicatie arts-patiënt dankzij Eenheid van Taal - Zorgvisie">
            <a:extLst>
              <a:ext uri="{FF2B5EF4-FFF2-40B4-BE49-F238E27FC236}">
                <a16:creationId xmlns:a16="http://schemas.microsoft.com/office/drawing/2014/main" id="{4BBD201E-B65A-D84F-89D5-45904337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2115230"/>
            <a:ext cx="2799103" cy="18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40:01" descr="Audio Recording 28 jun. 2021 19:40:01">
            <a:hlinkClick r:id="" action="ppaction://media"/>
            <a:extLst>
              <a:ext uri="{FF2B5EF4-FFF2-40B4-BE49-F238E27FC236}">
                <a16:creationId xmlns:a16="http://schemas.microsoft.com/office/drawing/2014/main" id="{F6941796-600C-6543-8810-7B4AF71F2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677" y="228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9CD50-07F6-456A-AA89-70BCAFE5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de-DE" dirty="0" err="1"/>
              <a:t>Principe</a:t>
            </a:r>
            <a:r>
              <a:rPr lang="de-DE" dirty="0"/>
              <a:t> 4.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AAFCC-2B68-49D0-847B-572E0C5A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de-DE" u="sng" dirty="0" err="1"/>
              <a:t>Rechtvaardigheid</a:t>
            </a:r>
            <a:endParaRPr lang="de-DE" u="sng" dirty="0"/>
          </a:p>
          <a:p>
            <a:r>
              <a:rPr lang="de-DE" dirty="0" err="1"/>
              <a:t>Iedereen</a:t>
            </a:r>
            <a:r>
              <a:rPr lang="de-DE" dirty="0"/>
              <a:t> in </a:t>
            </a:r>
            <a:r>
              <a:rPr lang="de-DE" dirty="0" err="1"/>
              <a:t>Nederland</a:t>
            </a:r>
            <a:r>
              <a:rPr lang="de-DE" dirty="0"/>
              <a:t> </a:t>
            </a:r>
            <a:r>
              <a:rPr lang="de-DE" dirty="0" err="1"/>
              <a:t>heeft</a:t>
            </a:r>
            <a:r>
              <a:rPr lang="de-DE" dirty="0"/>
              <a:t> recht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dezelfde</a:t>
            </a:r>
            <a:r>
              <a:rPr lang="de-DE" dirty="0"/>
              <a:t> </a:t>
            </a:r>
            <a:r>
              <a:rPr lang="de-DE" dirty="0" err="1"/>
              <a:t>zorg</a:t>
            </a:r>
            <a:r>
              <a:rPr lang="de-DE" dirty="0"/>
              <a:t>. </a:t>
            </a:r>
          </a:p>
          <a:p>
            <a:r>
              <a:rPr lang="de-DE" dirty="0" err="1"/>
              <a:t>Patiënten</a:t>
            </a:r>
            <a:r>
              <a:rPr lang="de-DE" dirty="0"/>
              <a:t> </a:t>
            </a:r>
            <a:r>
              <a:rPr lang="de-DE" dirty="0" err="1"/>
              <a:t>hebben</a:t>
            </a:r>
            <a:r>
              <a:rPr lang="de-DE" dirty="0"/>
              <a:t> </a:t>
            </a:r>
            <a:r>
              <a:rPr lang="de-DE" dirty="0" err="1"/>
              <a:t>ook</a:t>
            </a:r>
            <a:r>
              <a:rPr lang="de-DE" dirty="0"/>
              <a:t> </a:t>
            </a:r>
            <a:r>
              <a:rPr lang="de-DE" dirty="0" err="1"/>
              <a:t>plichten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e bronafbeelding bekijken">
            <a:extLst>
              <a:ext uri="{FF2B5EF4-FFF2-40B4-BE49-F238E27FC236}">
                <a16:creationId xmlns:a16="http://schemas.microsoft.com/office/drawing/2014/main" id="{7E1C793B-707A-48B7-B31F-7A69F6EA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649879"/>
            <a:ext cx="2799103" cy="27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8 jun. 2021 19:45:27" descr="Audio Recording 28 jun. 2021 19:45:27">
            <a:hlinkClick r:id="" action="ppaction://media"/>
            <a:extLst>
              <a:ext uri="{FF2B5EF4-FFF2-40B4-BE49-F238E27FC236}">
                <a16:creationId xmlns:a16="http://schemas.microsoft.com/office/drawing/2014/main" id="{7C5AB3B3-CC72-A742-807A-B9B61A483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251" y="7165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denktermijn abortus moet worden geschrapt, vindt meerderheid Kamer | RTL  Nieuws">
            <a:extLst>
              <a:ext uri="{FF2B5EF4-FFF2-40B4-BE49-F238E27FC236}">
                <a16:creationId xmlns:a16="http://schemas.microsoft.com/office/drawing/2014/main" id="{1F24CC42-95D5-714A-B131-0DE6C2C0B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7CC927-CD9B-40CA-A045-6A4A66A2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Abortus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2B160-FE33-43C6-B6BE-C7638347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nl-NL" dirty="0"/>
              <a:t>In Nederland is het thema abortus veelbesproken. Iedereen heeft over dit onderwerp wel een mening. Zowel voor- en tegenstanders gebruiken hetzelfde principe als argument. </a:t>
            </a:r>
          </a:p>
          <a:p>
            <a:r>
              <a:rPr lang="nl-NL" dirty="0"/>
              <a:t>Welke van de vier principes wordt er bedoelt?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udio Recording 28 jun. 2021 19:51:49" descr="Audio Recording 28 jun. 2021 19:51:49">
            <a:hlinkClick r:id="" action="ppaction://media"/>
            <a:extLst>
              <a:ext uri="{FF2B5EF4-FFF2-40B4-BE49-F238E27FC236}">
                <a16:creationId xmlns:a16="http://schemas.microsoft.com/office/drawing/2014/main" id="{4719C5E9-EEF3-4B4D-BDF3-6E4045202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956" y="4437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25B4-5186-466F-BAA0-EABA95DB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Relatie</a:t>
            </a:r>
            <a:r>
              <a:rPr lang="de-DE" dirty="0"/>
              <a:t> </a:t>
            </a:r>
            <a:r>
              <a:rPr lang="de-DE" dirty="0" err="1"/>
              <a:t>medische</a:t>
            </a:r>
            <a:r>
              <a:rPr lang="de-DE" dirty="0"/>
              <a:t> </a:t>
            </a:r>
            <a:r>
              <a:rPr lang="de-DE" dirty="0" err="1"/>
              <a:t>principe</a:t>
            </a:r>
            <a:r>
              <a:rPr lang="de-DE" dirty="0"/>
              <a:t> </a:t>
            </a:r>
            <a:r>
              <a:rPr lang="de-DE" dirty="0" err="1"/>
              <a:t>ethiek</a:t>
            </a:r>
            <a:r>
              <a:rPr lang="de-DE" dirty="0"/>
              <a:t> en </a:t>
            </a:r>
            <a:r>
              <a:rPr lang="de-DE" dirty="0" err="1"/>
              <a:t>beroepsethiek</a:t>
            </a:r>
            <a:endParaRPr lang="de-D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8AB5D-F5F4-431B-8307-5D14EB6D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291215" cy="3612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Voorbeelden van mijzelf:</a:t>
            </a:r>
          </a:p>
          <a:p>
            <a:pPr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Afgescheurde kruisband </a:t>
            </a:r>
          </a:p>
          <a:p>
            <a:pPr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Flapoorcorrecti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buFontTx/>
              <a:buChar char="-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Beugel</a:t>
            </a:r>
            <a:b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medische/principe ethiek komt dus vaak voor als je in het ziekenhuis of andere zorginstelling bent. 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Heb jij zelf een situatie meegemaakt waarin de medische/ principe ethiek naar voren kwam?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Audio Recording 28 jun. 2021 19:47:51" descr="Audio Recording 28 jun. 2021 19:47:51">
            <a:hlinkClick r:id="" action="ppaction://media"/>
            <a:extLst>
              <a:ext uri="{FF2B5EF4-FFF2-40B4-BE49-F238E27FC236}">
                <a16:creationId xmlns:a16="http://schemas.microsoft.com/office/drawing/2014/main" id="{01F30ADB-872D-4641-A56A-CD309F13C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674" y="1165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315</Words>
  <Application>Microsoft Macintosh PowerPoint</Application>
  <PresentationFormat>Breedbeeld</PresentationFormat>
  <Paragraphs>57</Paragraphs>
  <Slides>10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Rockwell</vt:lpstr>
      <vt:lpstr>Galerie</vt:lpstr>
      <vt:lpstr>Medische/ principe ethiek</vt:lpstr>
      <vt:lpstr>Leerdoelen</vt:lpstr>
      <vt:lpstr>Wat is medische/ principe ethiek?</vt:lpstr>
      <vt:lpstr>Principe 1. </vt:lpstr>
      <vt:lpstr>Principe 2. </vt:lpstr>
      <vt:lpstr>Principe 3. </vt:lpstr>
      <vt:lpstr>Principe 4. </vt:lpstr>
      <vt:lpstr>Abortus</vt:lpstr>
      <vt:lpstr>Relatie medische principe ethiek en beroepsethiek</vt:lpstr>
      <vt:lpstr>Leerdoelen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Medische/ principe ethiek</dc:title>
  <dc:creator>lieke bokma</dc:creator>
  <cp:lastModifiedBy>lieke bokma</cp:lastModifiedBy>
  <cp:revision>4</cp:revision>
  <dcterms:created xsi:type="dcterms:W3CDTF">2021-06-28T17:18:29Z</dcterms:created>
  <dcterms:modified xsi:type="dcterms:W3CDTF">2021-06-28T17:55:54Z</dcterms:modified>
</cp:coreProperties>
</file>